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  <p:sldId id="260" r:id="rId3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6" y="250"/>
      </p:cViewPr>
      <p:guideLst>
        <p:guide orient="horz" pos="39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78F-58B4-42D6-8D45-65050FE08A8A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6E78-2AFA-4DB1-A171-0CB5DA2DD8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67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7964-8862-460F-A20D-17B01F4B1379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EA65-52E3-45E8-BA91-545BF0276F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14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02EE5-A77C-48E7-84D3-DC9D65A0303C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8F6D-D005-4A94-A65A-47AA9C2D91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491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D34B7-16F4-44BF-B528-1077FC800338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8C2C9-72CE-4399-8FDF-C468FB1869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61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C2A0-9A82-4958-BC09-C0993AB764C7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0E1D-F99A-4651-8214-1025CCB8893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5842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72ED-D35A-47A6-94D8-5D5A03AE3C23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26981-7433-4D63-BFC9-59CD5367C7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481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880A3-06D3-404E-BEC3-1A356E88DD67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4D27D-6334-43EF-8EA4-EE51640A92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78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6DE3-BF15-40AA-A886-807E40ECCA9D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D811-5D54-43D2-9D3F-FCD0DE1E80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771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C190-6914-4C71-AF62-B24A8C55B6BE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692A7-BA0B-4F20-99D4-FB019FA1F4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8096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2576C-146A-4295-A07E-4953474AF4F0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4D66E-DAFD-4214-A6FD-E72D560B96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5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B1E92-73C4-4093-B1F6-12172451633A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49ED-850C-4319-821E-EC3F9950B5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7550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42A00A-BE4A-4F7C-8F86-5A445C457B11}" type="datetimeFigureOut">
              <a:rPr lang="ja-JP" altLang="en-US"/>
              <a:pPr>
                <a:defRPr/>
              </a:pPr>
              <a:t>2018/3/24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FFC7B9-60A9-4EE8-B17B-C1F2CC6DF3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863027"/>
              </p:ext>
            </p:extLst>
          </p:nvPr>
        </p:nvGraphicFramePr>
        <p:xfrm>
          <a:off x="491412" y="991930"/>
          <a:ext cx="8007221" cy="518439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527345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</a:tblGrid>
              <a:tr h="520959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</a:p>
                  </a:txBody>
                  <a:tcPr marL="38100" marR="38100" marT="38100" marB="3810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（目的に対して）ポジティブ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（目的に対して）ネガティブ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103030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内部環境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強み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Strengths)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地域で最も病床数が多い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部門間のコミュニケーションが取れている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接遇の訓練が行き届いている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認知症看護認定看護師が複数いる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電子カルテが整備されている</a:t>
                      </a:r>
                      <a:endParaRPr lang="ja-JP" altLang="en-US" sz="1800" dirty="0"/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弱み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Weaknesses)</a:t>
                      </a:r>
                    </a:p>
                    <a:p>
                      <a:pPr marL="179388" indent="-179388"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9388" indent="-179388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在宅支援に関する看護師の知識が全体的に不足気味</a:t>
                      </a:r>
                    </a:p>
                    <a:p>
                      <a:pPr marL="179388" indent="-179388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経営層のリーダーシップが不足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pPr marL="179388" indent="-179388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看護師が不足気味</a:t>
                      </a: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機会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Opportunities)</a:t>
                      </a:r>
                    </a:p>
                    <a:p>
                      <a:pPr algn="ctr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近隣大学で看護学部が開設</a:t>
                      </a:r>
                      <a:br>
                        <a:rPr lang="en-US" altLang="ja-JP" sz="1800" dirty="0">
                          <a:solidFill>
                            <a:schemeClr val="tx1"/>
                          </a:solidFill>
                        </a:rPr>
                      </a:b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（看護師採用に有利？）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高齢化が進展し後期高齢の利用者増が確実</a:t>
                      </a:r>
                      <a:endParaRPr lang="en-US" altLang="ja-JP" sz="1800" dirty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健康意識の高まりにより予防や健診への需要も増えそう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脅威 </a:t>
                      </a:r>
                      <a:r>
                        <a:rPr lang="en-US" altLang="ja-JP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(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Threats)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景気が悪く可処分所得が減少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規模的に上回る病院が隣駅に移転してくる。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女性医師が増加。</a:t>
                      </a:r>
                    </a:p>
                    <a:p>
                      <a:pPr marL="182563" indent="-182563">
                        <a:buFont typeface="+mj-lt"/>
                        <a:buAutoNum type="arabicPeriod"/>
                      </a:pPr>
                      <a:r>
                        <a:rPr lang="ja-JP" altLang="en-US" sz="1800" dirty="0">
                          <a:solidFill>
                            <a:schemeClr val="tx1"/>
                          </a:solidFill>
                        </a:rPr>
                        <a:t>地元企業の廃業が目立ち企業健診の依頼が減少傾向</a:t>
                      </a: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</a:tbl>
          </a:graphicData>
        </a:graphic>
      </p:graphicFrame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764497" y="292308"/>
            <a:ext cx="748758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ＳＷＯＴ分析　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病院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290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428633"/>
              </p:ext>
            </p:extLst>
          </p:nvPr>
        </p:nvGraphicFramePr>
        <p:xfrm>
          <a:off x="491412" y="991930"/>
          <a:ext cx="8007221" cy="5550159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527345">
                  <a:extLst>
                    <a:ext uri="{9D8B030D-6E8A-4147-A177-3AD203B41FA5}">
                      <a16:colId xmlns:a16="http://schemas.microsoft.com/office/drawing/2014/main" val="192234475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868509896"/>
                    </a:ext>
                  </a:extLst>
                </a:gridCol>
                <a:gridCol w="3739938">
                  <a:extLst>
                    <a:ext uri="{9D8B030D-6E8A-4147-A177-3AD203B41FA5}">
                      <a16:colId xmlns:a16="http://schemas.microsoft.com/office/drawing/2014/main" val="4173854699"/>
                    </a:ext>
                  </a:extLst>
                </a:gridCol>
              </a:tblGrid>
              <a:tr h="520959">
                <a:tc>
                  <a:txBody>
                    <a:bodyPr/>
                    <a:lstStyle/>
                    <a:p>
                      <a:r>
                        <a:rPr lang="ja-JP" altLang="en-US" sz="200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 </a:t>
                      </a:r>
                    </a:p>
                  </a:txBody>
                  <a:tcPr marL="38100" marR="38100" marT="38100" marB="38100" anchor="ctr"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（目的に対して）ポジティブ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（目的に対して）ネガティブ</a:t>
                      </a:r>
                    </a:p>
                  </a:txBody>
                  <a:tcPr marL="38100" marR="38100" marT="38100" marB="381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468859492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内部環境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-177800" algn="l">
                        <a:buFont typeface="Arial" panose="020B0604020202020204" pitchFamily="34" charset="0"/>
                        <a:buChar char="•"/>
                      </a:pPr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000208"/>
                  </a:ext>
                </a:extLst>
              </a:tr>
              <a:tr h="1918996">
                <a:tc>
                  <a:txBody>
                    <a:bodyPr/>
                    <a:lstStyle/>
                    <a:p>
                      <a:r>
                        <a:rPr lang="ja-JP" altLang="en-US" sz="20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外部環境</a:t>
                      </a:r>
                    </a:p>
                  </a:txBody>
                  <a:tcPr marL="38100" marR="38100" marT="38100" marB="381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gradFill flip="none" rotWithShape="1">
                      <a:gsLst>
                        <a:gs pos="0">
                          <a:schemeClr val="accent1"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endParaRPr lang="en-US" sz="2000" dirty="0">
                        <a:solidFill>
                          <a:srgbClr val="0070C0"/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94972"/>
                  </a:ext>
                </a:extLst>
              </a:tr>
            </a:tbl>
          </a:graphicData>
        </a:graphic>
      </p:graphicFrame>
      <p:sp>
        <p:nvSpPr>
          <p:cNvPr id="5123" name="テキスト ボックス 4"/>
          <p:cNvSpPr txBox="1">
            <a:spLocks noChangeArrowheads="1"/>
          </p:cNvSpPr>
          <p:nvPr/>
        </p:nvSpPr>
        <p:spPr bwMode="auto">
          <a:xfrm>
            <a:off x="1944688" y="266700"/>
            <a:ext cx="5243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ja-JP" altLang="en-US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ＳＷＯＴ分析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画面に合わせる (4:3)</PresentationFormat>
  <Paragraphs>47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2017-03-12T04:32:09Z</dcterms:created>
  <dcterms:modified xsi:type="dcterms:W3CDTF">2018-03-24T10:52:49Z</dcterms:modified>
</cp:coreProperties>
</file>